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8" r:id="rId2"/>
    <p:sldId id="269" r:id="rId3"/>
    <p:sldId id="265" r:id="rId4"/>
    <p:sldId id="270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0" d="100"/>
          <a:sy n="80" d="100"/>
        </p:scale>
        <p:origin x="102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0.12279749034156646"/>
          <c:w val="0.9258088878596058"/>
          <c:h val="0.76307934934205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9019607843137254E-3"/>
                  <c:y val="-5.81682103881050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B25-4148-8E08-DB9888D6FE48}"/>
                </c:ext>
              </c:extLst>
            </c:dLbl>
            <c:dLbl>
              <c:idx val="1"/>
              <c:layout>
                <c:manualLayout>
                  <c:x val="-8.1699346405228763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25-4148-8E08-DB9888D6FE48}"/>
                </c:ext>
              </c:extLst>
            </c:dLbl>
            <c:dLbl>
              <c:idx val="2"/>
              <c:layout>
                <c:manualLayout>
                  <c:x val="-8.1699346405228763E-3"/>
                  <c:y val="-3.07237374669426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25-4148-8E08-DB9888D6FE48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01.01.2026 г</c:v>
                </c:pt>
                <c:pt idx="1">
                  <c:v>Фактическое исполнение на 01.01.2026 г</c:v>
                </c:pt>
              </c:strCache>
            </c:strRef>
          </c:cat>
          <c:val>
            <c:numRef>
              <c:f>'Исполнение бюджета'!$B$2:$B$3</c:f>
              <c:numCache>
                <c:formatCode>#\ ##0.0_ ;\-#\ ##0.0\ </c:formatCode>
                <c:ptCount val="2"/>
                <c:pt idx="0">
                  <c:v>1268357.3999999999</c:v>
                </c:pt>
                <c:pt idx="1">
                  <c:v>1230865.5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25-4148-8E08-DB9888D6FE48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6.0912419974059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B25-4148-8E08-DB9888D6FE48}"/>
                </c:ext>
              </c:extLst>
            </c:dLbl>
            <c:dLbl>
              <c:idx val="1"/>
              <c:layout>
                <c:manualLayout>
                  <c:x val="3.2679738562091504E-3"/>
                  <c:y val="-2.249046041954705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25-4148-8E08-DB9888D6FE48}"/>
                </c:ext>
              </c:extLst>
            </c:dLbl>
            <c:dLbl>
              <c:idx val="2"/>
              <c:layout>
                <c:manualLayout>
                  <c:x val="4.9019607843137254E-2"/>
                  <c:y val="-3.07237374669426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B25-4148-8E08-DB9888D6FE48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01.01.2026 г</c:v>
                </c:pt>
                <c:pt idx="1">
                  <c:v>Фактическое исполнение на 01.01.2026 г</c:v>
                </c:pt>
              </c:strCache>
            </c:strRef>
          </c:cat>
          <c:val>
            <c:numRef>
              <c:f>'Исполнение бюджета'!$C$2:$C$3</c:f>
              <c:numCache>
                <c:formatCode>#\ ##0.0_ ;\-#\ ##0.0\ </c:formatCode>
                <c:ptCount val="2"/>
                <c:pt idx="0">
                  <c:v>1283993.8</c:v>
                </c:pt>
                <c:pt idx="1">
                  <c:v>1238823.3999999999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B25-4148-8E08-DB9888D6FE48}"/>
            </c:ext>
          </c:extLst>
        </c:ser>
        <c:ser>
          <c:idx val="2"/>
          <c:order val="2"/>
          <c:tx>
            <c:strRef>
              <c:f>'Исполнение бюджета'!$D$1</c:f>
              <c:strCache>
                <c:ptCount val="1"/>
                <c:pt idx="0">
                  <c:v>Дефицит(-)/профицит(+)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2678451958211108E-3"/>
                  <c:y val="-3.113885886347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B25-4148-8E08-DB9888D6FE48}"/>
                </c:ext>
              </c:extLst>
            </c:dLbl>
            <c:dLbl>
              <c:idx val="1"/>
              <c:layout>
                <c:manualLayout>
                  <c:x val="9.0715866399053054E-3"/>
                  <c:y val="-1.70575780508181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B25-4148-8E08-DB9888D6FE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01.01.2026 г</c:v>
                </c:pt>
                <c:pt idx="1">
                  <c:v>Фактическое исполнение на 01.01.2026 г</c:v>
                </c:pt>
              </c:strCache>
            </c:strRef>
          </c:cat>
          <c:val>
            <c:numRef>
              <c:f>'Исполнение бюджета'!$D$2:$D$3</c:f>
              <c:numCache>
                <c:formatCode>#\ ##0.0_ ;\-#\ ##0.0\ </c:formatCode>
                <c:ptCount val="2"/>
                <c:pt idx="0">
                  <c:v>15636.3</c:v>
                </c:pt>
                <c:pt idx="1">
                  <c:v>7957.8999999999069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B25-4148-8E08-DB9888D6FE4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13785088"/>
        <c:axId val="128438272"/>
      </c:barChart>
      <c:catAx>
        <c:axId val="113785088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8438272"/>
        <c:crosses val="autoZero"/>
        <c:auto val="1"/>
        <c:lblAlgn val="ctr"/>
        <c:lblOffset val="100"/>
        <c:noMultiLvlLbl val="0"/>
      </c:catAx>
      <c:valAx>
        <c:axId val="128438272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785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53906129380888"/>
          <c:y val="4.4178770592376718E-3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9.8097659199379711E-2"/>
          <c:w val="0.9258088878596058"/>
          <c:h val="0.71916863510826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C0-4EE2-ACFA-F33545FD3FA2}"/>
                </c:ext>
              </c:extLst>
            </c:dLbl>
            <c:dLbl>
              <c:idx val="1"/>
              <c:layout>
                <c:manualLayout>
                  <c:x val="-9.8039215686274508E-3"/>
                  <c:y val="-8.7589750283194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C0-4EE2-ACFA-F33545FD3FA2}"/>
                </c:ext>
              </c:extLst>
            </c:dLbl>
            <c:dLbl>
              <c:idx val="2"/>
              <c:layout>
                <c:manualLayout>
                  <c:x val="-3.2679738562091504E-3"/>
                  <c:y val="4.95379640510489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C0-4EE2-ACFA-F33545FD3FA2}"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бюджета'!$B$2:$B$4</c:f>
              <c:numCache>
                <c:formatCode>0.0</c:formatCode>
                <c:ptCount val="3"/>
                <c:pt idx="0">
                  <c:v>343591.1</c:v>
                </c:pt>
                <c:pt idx="1">
                  <c:v>21757.3</c:v>
                </c:pt>
                <c:pt idx="2">
                  <c:v>903009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C0-4EE2-ACFA-F33545FD3FA2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05882352941176E-2"/>
                  <c:y val="-6.8625120527828695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3C0-4EE2-ACFA-F33545FD3FA2}"/>
                </c:ext>
              </c:extLst>
            </c:dLbl>
            <c:dLbl>
              <c:idx val="1"/>
              <c:layout>
                <c:manualLayout>
                  <c:x val="-9.8039215686274508E-3"/>
                  <c:y val="-9.5633942883963527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C0-4EE2-ACFA-F33545FD3FA2}"/>
                </c:ext>
              </c:extLst>
            </c:dLbl>
            <c:dLbl>
              <c:idx val="2"/>
              <c:layout>
                <c:manualLayout>
                  <c:x val="1.6604652359631517E-2"/>
                  <c:y val="-2.6026879812739406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3C0-4EE2-ACFA-F33545FD3FA2}"/>
                </c:ext>
              </c:extLst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бюджета'!$C$2:$C$4</c:f>
              <c:numCache>
                <c:formatCode>0.0</c:formatCode>
                <c:ptCount val="3"/>
                <c:pt idx="0">
                  <c:v>351934</c:v>
                </c:pt>
                <c:pt idx="1">
                  <c:v>21872.7</c:v>
                </c:pt>
                <c:pt idx="2">
                  <c:v>857058.8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3C0-4EE2-ACFA-F33545FD3F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17836416"/>
        <c:axId val="117854592"/>
      </c:barChart>
      <c:catAx>
        <c:axId val="117836416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854592"/>
        <c:crosses val="autoZero"/>
        <c:auto val="1"/>
        <c:lblAlgn val="ctr"/>
        <c:lblOffset val="100"/>
        <c:noMultiLvlLbl val="0"/>
      </c:catAx>
      <c:valAx>
        <c:axId val="117854592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836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28387993023359"/>
          <c:y val="0.14610958259539789"/>
          <c:w val="0.91003608000195102"/>
          <c:h val="0.43529395426651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rgbClr val="0070C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4489166966994635E-3"/>
                  <c:y val="2.4572024676996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6AE-44C1-9B44-F137B68C1163}"/>
                </c:ext>
              </c:extLst>
            </c:dLbl>
            <c:dLbl>
              <c:idx val="1"/>
              <c:layout>
                <c:manualLayout>
                  <c:x val="1.1871309691877054E-2"/>
                  <c:y val="3.9136787089016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AE-44C1-9B44-F137B68C1163}"/>
                </c:ext>
              </c:extLst>
            </c:dLbl>
            <c:dLbl>
              <c:idx val="2"/>
              <c:layout>
                <c:manualLayout>
                  <c:x val="1.2271558806022457E-2"/>
                  <c:y val="2.3743276890802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AE-44C1-9B44-F137B68C1163}"/>
                </c:ext>
              </c:extLst>
            </c:dLbl>
            <c:dLbl>
              <c:idx val="3"/>
              <c:layout>
                <c:manualLayout>
                  <c:x val="0"/>
                  <c:y val="2.5936660632478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AE-44C1-9B44-F137B68C1163}"/>
                </c:ext>
              </c:extLst>
            </c:dLbl>
            <c:dLbl>
              <c:idx val="4"/>
              <c:layout>
                <c:manualLayout>
                  <c:x val="0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6AE-44C1-9B44-F137B68C1163}"/>
                </c:ext>
              </c:extLst>
            </c:dLbl>
            <c:dLbl>
              <c:idx val="5"/>
              <c:layout>
                <c:manualLayout>
                  <c:x val="2.8677933707456174E-3"/>
                  <c:y val="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6AE-44C1-9B44-F137B68C1163}"/>
                </c:ext>
              </c:extLst>
            </c:dLbl>
            <c:dLbl>
              <c:idx val="6"/>
              <c:layout>
                <c:manualLayout>
                  <c:x val="2.8677933707456174E-3"/>
                  <c:y val="4.1498657011965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6AE-44C1-9B44-F137B68C1163}"/>
                </c:ext>
              </c:extLst>
            </c:dLbl>
            <c:dLbl>
              <c:idx val="7"/>
              <c:layout>
                <c:manualLayout>
                  <c:x val="-1.051512088782681E-16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AE-44C1-9B44-F137B68C1163}"/>
                </c:ext>
              </c:extLst>
            </c:dLbl>
            <c:dLbl>
              <c:idx val="8"/>
              <c:layout>
                <c:manualLayout>
                  <c:x val="4.3016900561184263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6AE-44C1-9B44-F137B68C1163}"/>
                </c:ext>
              </c:extLst>
            </c:dLbl>
            <c:dLbl>
              <c:idx val="9"/>
              <c:layout>
                <c:manualLayout>
                  <c:x val="7.1694834268641481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6AE-44C1-9B44-F137B68C1163}"/>
                </c:ext>
              </c:extLst>
            </c:dLbl>
            <c:dLbl>
              <c:idx val="10"/>
              <c:layout>
                <c:manualLayout>
                  <c:x val="-2.867793370745512E-3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6AE-44C1-9B44-F137B68C1163}"/>
                </c:ext>
              </c:extLst>
            </c:dLbl>
            <c:spPr>
              <a:solidFill>
                <a:srgbClr val="0070C0"/>
              </a:soli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бюджета'!$B$2:$B$12</c:f>
              <c:numCache>
                <c:formatCode>#\ ##0.0</c:formatCode>
                <c:ptCount val="11"/>
                <c:pt idx="0">
                  <c:v>112112.8</c:v>
                </c:pt>
                <c:pt idx="1">
                  <c:v>47459.3</c:v>
                </c:pt>
                <c:pt idx="2">
                  <c:v>84321.600000000006</c:v>
                </c:pt>
                <c:pt idx="3">
                  <c:v>106087.5</c:v>
                </c:pt>
                <c:pt idx="4">
                  <c:v>22042.3</c:v>
                </c:pt>
                <c:pt idx="5">
                  <c:v>621014.30000000005</c:v>
                </c:pt>
                <c:pt idx="6">
                  <c:v>111720.8</c:v>
                </c:pt>
                <c:pt idx="7">
                  <c:v>59750.9</c:v>
                </c:pt>
                <c:pt idx="8">
                  <c:v>71189.399999999994</c:v>
                </c:pt>
                <c:pt idx="9">
                  <c:v>3120.7</c:v>
                </c:pt>
                <c:pt idx="10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6AE-44C1-9B44-F137B68C1163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019607843137254E-3"/>
                  <c:y val="-7.960303935419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6AE-44C1-9B44-F137B68C1163}"/>
                </c:ext>
              </c:extLst>
            </c:dLbl>
            <c:dLbl>
              <c:idx val="1"/>
              <c:layout>
                <c:manualLayout>
                  <c:x val="-1.6339869281045752E-3"/>
                  <c:y val="-5.9956409011915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6AE-44C1-9B44-F137B68C1163}"/>
                </c:ext>
              </c:extLst>
            </c:dLbl>
            <c:dLbl>
              <c:idx val="2"/>
              <c:layout>
                <c:manualLayout>
                  <c:x val="1.6604652359631517E-2"/>
                  <c:y val="-0.111104075969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6AE-44C1-9B44-F137B68C1163}"/>
                </c:ext>
              </c:extLst>
            </c:dLbl>
            <c:dLbl>
              <c:idx val="3"/>
              <c:layout>
                <c:manualLayout>
                  <c:x val="0"/>
                  <c:y val="-4.9399662284373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6AE-44C1-9B44-F137B68C1163}"/>
                </c:ext>
              </c:extLst>
            </c:dLbl>
            <c:dLbl>
              <c:idx val="4"/>
              <c:layout>
                <c:manualLayout>
                  <c:x val="-4.9019607843136057E-3"/>
                  <c:y val="-3.293310818958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6AE-44C1-9B44-F137B68C1163}"/>
                </c:ext>
              </c:extLst>
            </c:dLbl>
            <c:dLbl>
              <c:idx val="6"/>
              <c:layout>
                <c:manualLayout>
                  <c:x val="0"/>
                  <c:y val="-8.040364796068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6AE-44C1-9B44-F137B68C1163}"/>
                </c:ext>
              </c:extLst>
            </c:dLbl>
            <c:dLbl>
              <c:idx val="7"/>
              <c:layout>
                <c:manualLayout>
                  <c:x val="2.8677933707456174E-3"/>
                  <c:y val="-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6AE-44C1-9B44-F137B68C1163}"/>
                </c:ext>
              </c:extLst>
            </c:dLbl>
            <c:dLbl>
              <c:idx val="8"/>
              <c:layout>
                <c:manualLayout>
                  <c:x val="-2.8677933707456174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6AE-44C1-9B44-F137B68C1163}"/>
                </c:ext>
              </c:extLst>
            </c:dLbl>
            <c:dLbl>
              <c:idx val="9"/>
              <c:layout>
                <c:manualLayout>
                  <c:x val="-1.4338966853728087E-3"/>
                  <c:y val="-5.965431945470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6AE-44C1-9B44-F137B68C1163}"/>
                </c:ext>
              </c:extLst>
            </c:dLbl>
            <c:dLbl>
              <c:idx val="10"/>
              <c:layout>
                <c:manualLayout>
                  <c:x val="-2.867793370745512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6AE-44C1-9B44-F137B68C1163}"/>
                </c:ext>
              </c:extLst>
            </c:dLbl>
            <c:spPr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бюджета'!$C$2:$C$12</c:f>
              <c:numCache>
                <c:formatCode>#\ ##0.0</c:formatCode>
                <c:ptCount val="11"/>
                <c:pt idx="0">
                  <c:v>114543.3</c:v>
                </c:pt>
                <c:pt idx="1">
                  <c:v>48159.199999999997</c:v>
                </c:pt>
                <c:pt idx="2">
                  <c:v>97103.5</c:v>
                </c:pt>
                <c:pt idx="3">
                  <c:v>113879.3</c:v>
                </c:pt>
                <c:pt idx="4">
                  <c:v>23303.200000000001</c:v>
                </c:pt>
                <c:pt idx="5">
                  <c:v>635845</c:v>
                </c:pt>
                <c:pt idx="6">
                  <c:v>115397</c:v>
                </c:pt>
                <c:pt idx="7">
                  <c:v>60651</c:v>
                </c:pt>
                <c:pt idx="8">
                  <c:v>71857.7</c:v>
                </c:pt>
                <c:pt idx="9">
                  <c:v>3250.8</c:v>
                </c:pt>
                <c:pt idx="10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F6AE-44C1-9B44-F137B68C116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68412544"/>
        <c:axId val="117881088"/>
      </c:barChart>
      <c:catAx>
        <c:axId val="6841254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881088"/>
        <c:crosses val="autoZero"/>
        <c:auto val="1"/>
        <c:lblAlgn val="ctr"/>
        <c:lblOffset val="100"/>
        <c:noMultiLvlLbl val="0"/>
      </c:catAx>
      <c:valAx>
        <c:axId val="11788108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841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19643436185500618"/>
          <c:h val="4.98927406758726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0.2872</cdr:x>
      <cdr:y>0.31121</cdr:y>
    </cdr:from>
    <cdr:to>
      <cdr:x>0.35757</cdr:x>
      <cdr:y>0.37772</cdr:y>
    </cdr:to>
    <cdr:sp macro="" textlink="">
      <cdr:nvSpPr>
        <cdr:cNvPr id="2" name="TextBox 14"/>
        <cdr:cNvSpPr txBox="1"/>
      </cdr:nvSpPr>
      <cdr:spPr>
        <a:xfrm xmlns:a="http://schemas.openxmlformats.org/drawingml/2006/main">
          <a:off x="2232248" y="1440160"/>
          <a:ext cx="546944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  <cdr:relSizeAnchor xmlns:cdr="http://schemas.openxmlformats.org/drawingml/2006/chartDrawing">
    <cdr:from>
      <cdr:x>0.17603</cdr:x>
      <cdr:y>0.31121</cdr:y>
    </cdr:from>
    <cdr:to>
      <cdr:x>0.2464</cdr:x>
      <cdr:y>0.37772</cdr:y>
    </cdr:to>
    <cdr:sp macro="" textlink="">
      <cdr:nvSpPr>
        <cdr:cNvPr id="3" name="TextBox 14"/>
        <cdr:cNvSpPr txBox="1"/>
      </cdr:nvSpPr>
      <cdr:spPr>
        <a:xfrm xmlns:a="http://schemas.openxmlformats.org/drawingml/2006/main">
          <a:off x="1368152" y="1440160"/>
          <a:ext cx="546943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F49FA-4D08-4D9E-BADC-5B428DA39618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9438-0C25-4ECE-91C2-FBA4C87A6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27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41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37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640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160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772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01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32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563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191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9214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3205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421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5695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933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19200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3521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62284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62284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2230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726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3052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8103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8690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6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0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8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5006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93315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984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604148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9336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007191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11331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040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33660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9796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466219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4675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91417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207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294168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54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68537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046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9933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8300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83617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307593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639516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5729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47326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895989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76539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472320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7046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36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6408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43713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165090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97587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19954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11575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696480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09296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76501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547512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701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502105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57322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10307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92037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001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0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20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5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hyperlink" Target="https://www.facebook.com" TargetMode="Externa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hyperlink" Target="https://twitter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hyperlink" Target="https://www.linkedin.com/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6211014"/>
            <a:ext cx="1620957" cy="492443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2" y="6293088"/>
            <a:ext cx="104568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mtClean="0">
                <a:solidFill>
                  <a:srgbClr val="FFFFFF"/>
                </a:solidFill>
              </a:rPr>
              <a:pPr algn="ctr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08776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28120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5" y="6390366"/>
            <a:ext cx="48101" cy="13780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6387435"/>
            <a:ext cx="106665" cy="13650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6399835"/>
            <a:ext cx="115473" cy="125761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76"/>
          </p:cNvPr>
          <p:cNvSpPr/>
          <p:nvPr userDrawn="1"/>
        </p:nvSpPr>
        <p:spPr>
          <a:xfrm>
            <a:off x="7994199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7"/>
          </p:cNvPr>
          <p:cNvSpPr/>
          <p:nvPr userDrawn="1"/>
        </p:nvSpPr>
        <p:spPr>
          <a:xfrm>
            <a:off x="8319704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8"/>
          </p:cNvPr>
          <p:cNvSpPr/>
          <p:nvPr userDrawn="1"/>
        </p:nvSpPr>
        <p:spPr>
          <a:xfrm>
            <a:off x="8652658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6259096"/>
            <a:ext cx="301752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69" y="6251322"/>
            <a:ext cx="301752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  <p:sldLayoutId id="2147483732" r:id="rId60"/>
    <p:sldLayoutId id="2147483733" r:id="rId61"/>
    <p:sldLayoutId id="2147483734" r:id="rId62"/>
    <p:sldLayoutId id="2147483735" r:id="rId63"/>
    <p:sldLayoutId id="2147483736" r:id="rId64"/>
    <p:sldLayoutId id="2147483737" r:id="rId65"/>
    <p:sldLayoutId id="2147483738" r:id="rId66"/>
    <p:sldLayoutId id="2147483739" r:id="rId67"/>
    <p:sldLayoutId id="2147483740" r:id="rId68"/>
    <p:sldLayoutId id="2147483741" r:id="rId69"/>
    <p:sldLayoutId id="2147483742" r:id="rId70"/>
    <p:sldLayoutId id="2147483743" r:id="rId71"/>
    <p:sldLayoutId id="2147483744" r:id="rId72"/>
    <p:sldLayoutId id="2147483745" r:id="rId73"/>
    <p:sldLayoutId id="2147483746" r:id="rId74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147192" y="5984372"/>
            <a:ext cx="7812360" cy="873628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городского округа на 01 января 2026 года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64556"/>
              </p:ext>
            </p:extLst>
          </p:nvPr>
        </p:nvGraphicFramePr>
        <p:xfrm>
          <a:off x="971600" y="1387988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611560" y="112474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2120" y="4829018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6877" y="4821394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</p:spTree>
    <p:extLst>
      <p:ext uri="{BB962C8B-B14F-4D97-AF65-F5344CB8AC3E}">
        <p14:creationId xmlns:p14="http://schemas.microsoft.com/office/powerpoint/2010/main" val="77517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доходов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297454"/>
              </p:ext>
            </p:extLst>
          </p:nvPr>
        </p:nvGraphicFramePr>
        <p:xfrm>
          <a:off x="739343" y="1546894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января  2026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32067" y="154689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5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расходов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010997"/>
              </p:ext>
            </p:extLst>
          </p:nvPr>
        </p:nvGraphicFramePr>
        <p:xfrm>
          <a:off x="179512" y="1196752"/>
          <a:ext cx="88569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января   2026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79512" y="1546893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72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3422" y="81995"/>
            <a:ext cx="8894953" cy="7547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78" tIns="44839" rIns="89678" bIns="44839" rtlCol="0" anchor="ctr"/>
          <a:lstStyle/>
          <a:p>
            <a:pPr algn="ctr"/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муниципального долга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705226"/>
              </p:ext>
            </p:extLst>
          </p:nvPr>
        </p:nvGraphicFramePr>
        <p:xfrm>
          <a:off x="93421" y="980728"/>
          <a:ext cx="8894954" cy="5616626"/>
        </p:xfrm>
        <a:graphic>
          <a:graphicData uri="http://schemas.openxmlformats.org/drawingml/2006/table">
            <a:tbl>
              <a:tblPr/>
              <a:tblGrid>
                <a:gridCol w="3198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89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Долговые 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фактического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возникновения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погашения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договору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Текущий объем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основного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долга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тыс. руб.)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Кредиты коммерческих  банков  и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иных кредитных организаций 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Бюджетные кредиты всего, в том числе: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498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Бюджетный кредит из областного бюджета на частичное покрытие дефицита бюджета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</a:t>
                      </a:r>
                      <a:r>
                        <a:rPr lang="ru-RU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18.08.2026-1200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18.08.2027-1200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18.09.2028-1400 тыс. руб.</a:t>
                      </a:r>
                      <a:endParaRPr lang="ru-RU" sz="16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ценные бумаги </a:t>
                      </a:r>
                    </a:p>
                    <a:p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7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 гарантии 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380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  муниципальный    долг городского округа Воротынский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2225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i9_Multicolored Dark">
      <a:dk1>
        <a:srgbClr val="FFFFFF"/>
      </a:dk1>
      <a:lt1>
        <a:srgbClr val="2B2B2D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F4EA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728</TotalTime>
  <Words>191</Words>
  <Application>Microsoft Office PowerPoint</Application>
  <PresentationFormat>Экран (4:3)</PresentationFormat>
  <Paragraphs>72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Open Sans</vt:lpstr>
      <vt:lpstr>Open Sans Light</vt:lpstr>
      <vt:lpstr>Open Sans Semibold</vt:lpstr>
      <vt:lpstr>Times New Roman</vt:lpstr>
      <vt:lpstr>Office Theme</vt:lpstr>
      <vt:lpstr>Основные характеристики бюджета городского округа на 01 января 2026 года  </vt:lpstr>
      <vt:lpstr>Общий объем доходов  </vt:lpstr>
      <vt:lpstr>Общий объем расходов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Иорина Екатерина</dc:creator>
  <cp:lastModifiedBy>Марина МЛ. Лизункова</cp:lastModifiedBy>
  <cp:revision>173</cp:revision>
  <cp:lastPrinted>2019-04-17T08:08:24Z</cp:lastPrinted>
  <dcterms:created xsi:type="dcterms:W3CDTF">2017-03-23T13:15:52Z</dcterms:created>
  <dcterms:modified xsi:type="dcterms:W3CDTF">2026-03-03T08:12:42Z</dcterms:modified>
</cp:coreProperties>
</file>